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grandir" panose="020B0604020202020204" charset="0"/>
      <p:regular r:id="rId10"/>
    </p:embeddedFont>
    <p:embeddedFont>
      <p:font typeface="Agrandir Bold" panose="020B0604020202020204" charset="0"/>
      <p:regular r:id="rId11"/>
    </p:embeddedFont>
    <p:embeddedFont>
      <p:font typeface="Anton" pitchFamily="2" charset="0"/>
      <p:regular r:id="rId12"/>
    </p:embeddedFont>
    <p:embeddedFont>
      <p:font typeface="Open Sans" panose="020B0606030504020204" pitchFamily="34" charset="0"/>
      <p:regular r:id="rId13"/>
    </p:embeddedFont>
    <p:embeddedFont>
      <p:font typeface="Open Sa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148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65" r="-5047" b="-205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977635" y="-7391936"/>
            <a:ext cx="22196323" cy="2219632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99068" y="0"/>
            <a:ext cx="9850995" cy="985099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33333">
                    <a:srgbClr val="468BCA">
                      <a:alpha val="100000"/>
                    </a:srgbClr>
                  </a:gs>
                  <a:gs pos="66667">
                    <a:srgbClr val="193F61">
                      <a:alpha val="12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8670" y="1028700"/>
            <a:ext cx="7955520" cy="79555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1000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800350" y="3477625"/>
            <a:ext cx="8225134" cy="202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63"/>
              </a:lnSpc>
            </a:pPr>
            <a:r>
              <a:rPr lang="en-US" sz="1183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ARTIFICIAL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00350" y="4930260"/>
            <a:ext cx="8225134" cy="2023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63"/>
              </a:lnSpc>
            </a:pPr>
            <a:r>
              <a:rPr lang="en-US" sz="11830">
                <a:solidFill>
                  <a:srgbClr val="A1E5DB"/>
                </a:solidFill>
                <a:latin typeface="Anton"/>
                <a:ea typeface="Anton"/>
                <a:cs typeface="Anton"/>
                <a:sym typeface="Anton"/>
              </a:rPr>
              <a:t>INTELLIGENCE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06663" y="-5493771"/>
            <a:ext cx="7955520" cy="79555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4890101" y="673778"/>
            <a:ext cx="8081075" cy="8437997"/>
          </a:xfrm>
          <a:custGeom>
            <a:avLst/>
            <a:gdLst/>
            <a:ahLst/>
            <a:cxnLst/>
            <a:rect l="l" t="t" r="r" b="b"/>
            <a:pathLst>
              <a:path w="8081075" h="8437997">
                <a:moveTo>
                  <a:pt x="0" y="0"/>
                </a:moveTo>
                <a:lnTo>
                  <a:pt x="8081075" y="0"/>
                </a:lnTo>
                <a:lnTo>
                  <a:pt x="8081075" y="8437997"/>
                </a:lnTo>
                <a:lnTo>
                  <a:pt x="0" y="8437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775299" y="2461749"/>
            <a:ext cx="8081075" cy="8437997"/>
          </a:xfrm>
          <a:custGeom>
            <a:avLst/>
            <a:gdLst/>
            <a:ahLst/>
            <a:cxnLst/>
            <a:rect l="l" t="t" r="r" b="b"/>
            <a:pathLst>
              <a:path w="8081075" h="8437997">
                <a:moveTo>
                  <a:pt x="8081075" y="0"/>
                </a:moveTo>
                <a:lnTo>
                  <a:pt x="0" y="0"/>
                </a:lnTo>
                <a:lnTo>
                  <a:pt x="0" y="8437996"/>
                </a:lnTo>
                <a:lnTo>
                  <a:pt x="8081075" y="8437996"/>
                </a:lnTo>
                <a:lnTo>
                  <a:pt x="8081075" y="0"/>
                </a:lnTo>
                <a:close/>
              </a:path>
            </a:pathLst>
          </a:custGeom>
          <a:blipFill>
            <a:blip r:embed="rId3">
              <a:alphaModFix amt="8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929839" y="477772"/>
            <a:ext cx="1158495" cy="1158495"/>
          </a:xfrm>
          <a:custGeom>
            <a:avLst/>
            <a:gdLst/>
            <a:ahLst/>
            <a:cxnLst/>
            <a:rect l="l" t="t" r="r" b="b"/>
            <a:pathLst>
              <a:path w="1158495" h="1158495">
                <a:moveTo>
                  <a:pt x="0" y="0"/>
                </a:moveTo>
                <a:lnTo>
                  <a:pt x="1158495" y="0"/>
                </a:lnTo>
                <a:lnTo>
                  <a:pt x="1158495" y="1158495"/>
                </a:lnTo>
                <a:lnTo>
                  <a:pt x="0" y="11584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318397" y="707603"/>
            <a:ext cx="3454639" cy="56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6"/>
              </a:lnSpc>
              <a:spcBef>
                <a:spcPct val="0"/>
              </a:spcBef>
            </a:pPr>
            <a:r>
              <a:rPr lang="en-US" sz="286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UASZ AI Comminuty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58789" y="3034208"/>
            <a:ext cx="10570423" cy="115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76"/>
              </a:lnSpc>
            </a:pPr>
            <a:r>
              <a:rPr lang="en-US" sz="7842">
                <a:solidFill>
                  <a:srgbClr val="12356D"/>
                </a:solidFill>
                <a:latin typeface="Anton"/>
                <a:ea typeface="Anton"/>
                <a:cs typeface="Anton"/>
                <a:sym typeface="Anton"/>
              </a:rPr>
              <a:t>PROJET MACHINE LEARNING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83449" y="4797526"/>
            <a:ext cx="11261563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1235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Groupe 5:Regroupement de Carte de Crédit avec Apprentissage automatique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028860"/>
            <a:ext cx="5309498" cy="208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3"/>
              </a:lnSpc>
            </a:pPr>
            <a:r>
              <a:rPr lang="en-US" sz="3981" b="1">
                <a:solidFill>
                  <a:srgbClr val="1235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Membre du groupe:</a:t>
            </a:r>
          </a:p>
          <a:p>
            <a:pPr algn="ctr">
              <a:lnSpc>
                <a:spcPts val="5573"/>
              </a:lnSpc>
            </a:pPr>
            <a:r>
              <a:rPr lang="en-US" sz="3981" b="1">
                <a:solidFill>
                  <a:srgbClr val="1235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Khady KANE</a:t>
            </a:r>
          </a:p>
          <a:p>
            <a:pPr algn="ctr">
              <a:lnSpc>
                <a:spcPts val="5573"/>
              </a:lnSpc>
            </a:pPr>
            <a:r>
              <a:rPr lang="en-US" sz="3981" b="1">
                <a:solidFill>
                  <a:srgbClr val="1235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Arona NDAW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128482"/>
            <a:ext cx="1025194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06663" y="-5493771"/>
            <a:ext cx="7955520" cy="79555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4502" y="5671146"/>
            <a:ext cx="782678" cy="786970"/>
          </a:xfrm>
          <a:custGeom>
            <a:avLst/>
            <a:gdLst/>
            <a:ahLst/>
            <a:cxnLst/>
            <a:rect l="l" t="t" r="r" b="b"/>
            <a:pathLst>
              <a:path w="782678" h="786970">
                <a:moveTo>
                  <a:pt x="0" y="0"/>
                </a:moveTo>
                <a:lnTo>
                  <a:pt x="782678" y="0"/>
                </a:lnTo>
                <a:lnTo>
                  <a:pt x="782678" y="786970"/>
                </a:lnTo>
                <a:lnTo>
                  <a:pt x="0" y="786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0874" y="7077241"/>
            <a:ext cx="736306" cy="740344"/>
          </a:xfrm>
          <a:custGeom>
            <a:avLst/>
            <a:gdLst/>
            <a:ahLst/>
            <a:cxnLst/>
            <a:rect l="l" t="t" r="r" b="b"/>
            <a:pathLst>
              <a:path w="736306" h="740344">
                <a:moveTo>
                  <a:pt x="0" y="0"/>
                </a:moveTo>
                <a:lnTo>
                  <a:pt x="736306" y="0"/>
                </a:lnTo>
                <a:lnTo>
                  <a:pt x="736306" y="740344"/>
                </a:lnTo>
                <a:lnTo>
                  <a:pt x="0" y="740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705280" y="1028700"/>
            <a:ext cx="4820288" cy="11038827"/>
          </a:xfrm>
          <a:custGeom>
            <a:avLst/>
            <a:gdLst/>
            <a:ahLst/>
            <a:cxnLst/>
            <a:rect l="l" t="t" r="r" b="b"/>
            <a:pathLst>
              <a:path w="4820288" h="11038827">
                <a:moveTo>
                  <a:pt x="0" y="0"/>
                </a:moveTo>
                <a:lnTo>
                  <a:pt x="4820288" y="0"/>
                </a:lnTo>
                <a:lnTo>
                  <a:pt x="4820288" y="11038827"/>
                </a:lnTo>
                <a:lnTo>
                  <a:pt x="0" y="11038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86627" y="2914215"/>
            <a:ext cx="1986770" cy="987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9"/>
              </a:lnSpc>
            </a:pPr>
            <a:r>
              <a:rPr lang="en-US" sz="6648">
                <a:solidFill>
                  <a:srgbClr val="12356D"/>
                </a:solidFill>
                <a:latin typeface="Anton"/>
                <a:ea typeface="Anton"/>
                <a:cs typeface="Anton"/>
                <a:sym typeface="Anton"/>
              </a:rPr>
              <a:t>PLAN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52852" y="4436540"/>
            <a:ext cx="7885397" cy="642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12356D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INTRODUCTION  ET CONTEXTE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42944" y="5145836"/>
            <a:ext cx="10509331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endParaRPr/>
          </a:p>
          <a:p>
            <a:pPr algn="just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12356D"/>
                </a:solidFill>
                <a:latin typeface="Agrandir Bold"/>
                <a:ea typeface="Agrandir Bold"/>
                <a:cs typeface="Agrandir Bold"/>
                <a:sym typeface="Agrandir Bold"/>
              </a:rPr>
              <a:t>PLAN DE PRESENTATION GLOBAL DU PROJET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796700" y="2338993"/>
            <a:ext cx="1817161" cy="181716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83000"/>
                  </a:srgbClr>
                </a:gs>
                <a:gs pos="50000">
                  <a:srgbClr val="193F61">
                    <a:alpha val="83000"/>
                  </a:srgbClr>
                </a:gs>
                <a:gs pos="100000">
                  <a:srgbClr val="193F61">
                    <a:alpha val="10375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83000"/>
                    </a:srgbClr>
                  </a:gs>
                  <a:gs pos="50000">
                    <a:srgbClr val="468BCA">
                      <a:alpha val="5395"/>
                    </a:srgbClr>
                  </a:gs>
                  <a:gs pos="100000">
                    <a:srgbClr val="193F61">
                      <a:alpha val="10375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708407" y="644588"/>
            <a:ext cx="1817161" cy="181716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38000"/>
                  </a:srgbClr>
                </a:gs>
                <a:gs pos="50000">
                  <a:srgbClr val="193F61">
                    <a:alpha val="38000"/>
                  </a:srgbClr>
                </a:gs>
                <a:gs pos="100000">
                  <a:srgbClr val="193F61">
                    <a:alpha val="475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38000"/>
                    </a:srgbClr>
                  </a:gs>
                  <a:gs pos="50000">
                    <a:srgbClr val="468BCA">
                      <a:alpha val="2470"/>
                    </a:srgbClr>
                  </a:gs>
                  <a:gs pos="100000">
                    <a:srgbClr val="193F61">
                      <a:alpha val="475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24502" y="4356530"/>
            <a:ext cx="782678" cy="786970"/>
          </a:xfrm>
          <a:custGeom>
            <a:avLst/>
            <a:gdLst/>
            <a:ahLst/>
            <a:cxnLst/>
            <a:rect l="l" t="t" r="r" b="b"/>
            <a:pathLst>
              <a:path w="782678" h="786970">
                <a:moveTo>
                  <a:pt x="0" y="0"/>
                </a:moveTo>
                <a:lnTo>
                  <a:pt x="782678" y="0"/>
                </a:lnTo>
                <a:lnTo>
                  <a:pt x="782678" y="786970"/>
                </a:lnTo>
                <a:lnTo>
                  <a:pt x="0" y="786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47688" y="9500030"/>
            <a:ext cx="782678" cy="786970"/>
          </a:xfrm>
          <a:custGeom>
            <a:avLst/>
            <a:gdLst/>
            <a:ahLst/>
            <a:cxnLst/>
            <a:rect l="l" t="t" r="r" b="b"/>
            <a:pathLst>
              <a:path w="782678" h="786970">
                <a:moveTo>
                  <a:pt x="0" y="0"/>
                </a:moveTo>
                <a:lnTo>
                  <a:pt x="782678" y="0"/>
                </a:lnTo>
                <a:lnTo>
                  <a:pt x="782678" y="786970"/>
                </a:lnTo>
                <a:lnTo>
                  <a:pt x="0" y="786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70874" y="8335008"/>
            <a:ext cx="782678" cy="786970"/>
          </a:xfrm>
          <a:custGeom>
            <a:avLst/>
            <a:gdLst/>
            <a:ahLst/>
            <a:cxnLst/>
            <a:rect l="l" t="t" r="r" b="b"/>
            <a:pathLst>
              <a:path w="782678" h="786970">
                <a:moveTo>
                  <a:pt x="0" y="0"/>
                </a:moveTo>
                <a:lnTo>
                  <a:pt x="782678" y="0"/>
                </a:lnTo>
                <a:lnTo>
                  <a:pt x="782678" y="786970"/>
                </a:lnTo>
                <a:lnTo>
                  <a:pt x="0" y="786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542944" y="8317965"/>
            <a:ext cx="6204411" cy="659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2356D"/>
                </a:solidFill>
                <a:latin typeface="Agrandir Bold"/>
                <a:ea typeface="Agrandir Bold"/>
                <a:cs typeface="Agrandir Bold"/>
                <a:sym typeface="Agrandir Bold"/>
              </a:rPr>
              <a:t>ETAT ACTUEL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42944" y="7125434"/>
            <a:ext cx="5453297" cy="659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2356D"/>
                </a:solidFill>
                <a:latin typeface="Agrandir Bold"/>
                <a:ea typeface="Agrandir Bold"/>
                <a:cs typeface="Agrandir Bold"/>
                <a:sym typeface="Agrandir Bold"/>
              </a:rPr>
              <a:t>METHODOLOGIE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42944" y="9627869"/>
            <a:ext cx="6204411" cy="659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2356D"/>
                </a:solidFill>
                <a:latin typeface="Agrandir Bold"/>
                <a:ea typeface="Agrandir Bold"/>
                <a:cs typeface="Agrandir Bold"/>
                <a:sym typeface="Agrandir Bold"/>
              </a:rPr>
              <a:t>PERSPECTIVE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232F">
                <a:alpha val="100000"/>
              </a:srgbClr>
            </a:gs>
            <a:gs pos="50000">
              <a:srgbClr val="193F61">
                <a:alpha val="100000"/>
              </a:srgbClr>
            </a:gs>
            <a:gs pos="100000">
              <a:srgbClr val="193F6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06663" y="-5493771"/>
            <a:ext cx="7955520" cy="79555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09631" y="1612937"/>
            <a:ext cx="2864042" cy="28640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15271" y="1612937"/>
            <a:ext cx="2864042" cy="28640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914645" y="2188102"/>
            <a:ext cx="1665293" cy="1713713"/>
          </a:xfrm>
          <a:custGeom>
            <a:avLst/>
            <a:gdLst/>
            <a:ahLst/>
            <a:cxnLst/>
            <a:rect l="l" t="t" r="r" b="b"/>
            <a:pathLst>
              <a:path w="1665293" h="1713713">
                <a:moveTo>
                  <a:pt x="0" y="0"/>
                </a:moveTo>
                <a:lnTo>
                  <a:pt x="1665294" y="0"/>
                </a:lnTo>
                <a:lnTo>
                  <a:pt x="1665294" y="1713713"/>
                </a:lnTo>
                <a:lnTo>
                  <a:pt x="0" y="1713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664247" y="9163050"/>
            <a:ext cx="4640352" cy="388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1961">
                <a:solidFill>
                  <a:srgbClr val="12356D"/>
                </a:solidFill>
                <a:latin typeface="Agrandir"/>
                <a:ea typeface="Agrandir"/>
                <a:cs typeface="Agrandir"/>
                <a:sym typeface="Agrandir"/>
              </a:rPr>
              <a:t>www.reallygreatsite.com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15243" y="362309"/>
            <a:ext cx="7738360" cy="860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6"/>
              </a:lnSpc>
            </a:pPr>
            <a:r>
              <a:rPr lang="en-US" sz="5748">
                <a:solidFill>
                  <a:srgbClr val="CDE8F9"/>
                </a:solidFill>
                <a:latin typeface="Anton"/>
                <a:ea typeface="Anton"/>
                <a:cs typeface="Anton"/>
                <a:sym typeface="Anton"/>
              </a:rPr>
              <a:t>INTRODUCTION ET CONTEXTE</a:t>
            </a:r>
          </a:p>
        </p:txBody>
      </p:sp>
      <p:sp>
        <p:nvSpPr>
          <p:cNvPr id="14" name="Freeform 14"/>
          <p:cNvSpPr/>
          <p:nvPr/>
        </p:nvSpPr>
        <p:spPr>
          <a:xfrm>
            <a:off x="2761624" y="2188102"/>
            <a:ext cx="1665293" cy="1713713"/>
          </a:xfrm>
          <a:custGeom>
            <a:avLst/>
            <a:gdLst/>
            <a:ahLst/>
            <a:cxnLst/>
            <a:rect l="l" t="t" r="r" b="b"/>
            <a:pathLst>
              <a:path w="1665293" h="1713713">
                <a:moveTo>
                  <a:pt x="0" y="0"/>
                </a:moveTo>
                <a:lnTo>
                  <a:pt x="1665293" y="0"/>
                </a:lnTo>
                <a:lnTo>
                  <a:pt x="1665293" y="1713713"/>
                </a:lnTo>
                <a:lnTo>
                  <a:pt x="0" y="1713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37882" y="5058004"/>
            <a:ext cx="571749" cy="574885"/>
          </a:xfrm>
          <a:custGeom>
            <a:avLst/>
            <a:gdLst/>
            <a:ahLst/>
            <a:cxnLst/>
            <a:rect l="l" t="t" r="r" b="b"/>
            <a:pathLst>
              <a:path w="571749" h="574885">
                <a:moveTo>
                  <a:pt x="0" y="0"/>
                </a:moveTo>
                <a:lnTo>
                  <a:pt x="571749" y="0"/>
                </a:lnTo>
                <a:lnTo>
                  <a:pt x="571749" y="574885"/>
                </a:lnTo>
                <a:lnTo>
                  <a:pt x="0" y="574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114431" y="4949343"/>
            <a:ext cx="3443788" cy="616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Machine Learning</a:t>
            </a:r>
          </a:p>
        </p:txBody>
      </p:sp>
      <p:sp>
        <p:nvSpPr>
          <p:cNvPr id="17" name="Freeform 17"/>
          <p:cNvSpPr/>
          <p:nvPr/>
        </p:nvSpPr>
        <p:spPr>
          <a:xfrm>
            <a:off x="6315271" y="4867106"/>
            <a:ext cx="549773" cy="552788"/>
          </a:xfrm>
          <a:custGeom>
            <a:avLst/>
            <a:gdLst/>
            <a:ahLst/>
            <a:cxnLst/>
            <a:rect l="l" t="t" r="r" b="b"/>
            <a:pathLst>
              <a:path w="549773" h="552788">
                <a:moveTo>
                  <a:pt x="0" y="0"/>
                </a:moveTo>
                <a:lnTo>
                  <a:pt x="549773" y="0"/>
                </a:lnTo>
                <a:lnTo>
                  <a:pt x="549773" y="552788"/>
                </a:lnTo>
                <a:lnTo>
                  <a:pt x="0" y="552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084119" y="4677880"/>
            <a:ext cx="3522298" cy="11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Unsurpevied Learning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141448" y="1612937"/>
            <a:ext cx="2864042" cy="286404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0736572" y="2763266"/>
            <a:ext cx="1665293" cy="1713713"/>
          </a:xfrm>
          <a:custGeom>
            <a:avLst/>
            <a:gdLst/>
            <a:ahLst/>
            <a:cxnLst/>
            <a:rect l="l" t="t" r="r" b="b"/>
            <a:pathLst>
              <a:path w="1665293" h="1713713">
                <a:moveTo>
                  <a:pt x="0" y="0"/>
                </a:moveTo>
                <a:lnTo>
                  <a:pt x="1665294" y="0"/>
                </a:lnTo>
                <a:lnTo>
                  <a:pt x="1665294" y="1713713"/>
                </a:lnTo>
                <a:lnTo>
                  <a:pt x="0" y="1713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866561" y="4969402"/>
            <a:ext cx="549773" cy="552788"/>
          </a:xfrm>
          <a:custGeom>
            <a:avLst/>
            <a:gdLst/>
            <a:ahLst/>
            <a:cxnLst/>
            <a:rect l="l" t="t" r="r" b="b"/>
            <a:pathLst>
              <a:path w="549773" h="552788">
                <a:moveTo>
                  <a:pt x="0" y="0"/>
                </a:moveTo>
                <a:lnTo>
                  <a:pt x="549773" y="0"/>
                </a:lnTo>
                <a:lnTo>
                  <a:pt x="549773" y="552788"/>
                </a:lnTo>
                <a:lnTo>
                  <a:pt x="0" y="552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719141" y="4905604"/>
            <a:ext cx="2577438" cy="616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K-Means 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4082488" y="1612937"/>
            <a:ext cx="2864042" cy="286404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4681862" y="2188102"/>
            <a:ext cx="1665293" cy="1713713"/>
          </a:xfrm>
          <a:custGeom>
            <a:avLst/>
            <a:gdLst/>
            <a:ahLst/>
            <a:cxnLst/>
            <a:rect l="l" t="t" r="r" b="b"/>
            <a:pathLst>
              <a:path w="1665293" h="1713713">
                <a:moveTo>
                  <a:pt x="0" y="0"/>
                </a:moveTo>
                <a:lnTo>
                  <a:pt x="1665293" y="0"/>
                </a:lnTo>
                <a:lnTo>
                  <a:pt x="1665293" y="1713713"/>
                </a:lnTo>
                <a:lnTo>
                  <a:pt x="0" y="1713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807601" y="4969402"/>
            <a:ext cx="549773" cy="552788"/>
          </a:xfrm>
          <a:custGeom>
            <a:avLst/>
            <a:gdLst/>
            <a:ahLst/>
            <a:cxnLst/>
            <a:rect l="l" t="t" r="r" b="b"/>
            <a:pathLst>
              <a:path w="549773" h="552788">
                <a:moveTo>
                  <a:pt x="0" y="0"/>
                </a:moveTo>
                <a:lnTo>
                  <a:pt x="549773" y="0"/>
                </a:lnTo>
                <a:lnTo>
                  <a:pt x="549773" y="552788"/>
                </a:lnTo>
                <a:lnTo>
                  <a:pt x="0" y="552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4572697" y="4885944"/>
            <a:ext cx="2686603" cy="636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3"/>
              </a:lnSpc>
              <a:spcBef>
                <a:spcPct val="0"/>
              </a:spcBef>
            </a:pPr>
            <a:r>
              <a:rPr lang="en-US" sz="3231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DBSCAN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0626" y="7304241"/>
            <a:ext cx="18217374" cy="2143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Est-il possible de regrouper automatiquement des millions  de clients aux comportements financiers différents sans avoir besoin d’étiquettes prédéfinies 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06663" y="-5493771"/>
            <a:ext cx="7955520" cy="79555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286838" y="3211865"/>
            <a:ext cx="549773" cy="552788"/>
          </a:xfrm>
          <a:custGeom>
            <a:avLst/>
            <a:gdLst/>
            <a:ahLst/>
            <a:cxnLst/>
            <a:rect l="l" t="t" r="r" b="b"/>
            <a:pathLst>
              <a:path w="549773" h="552788">
                <a:moveTo>
                  <a:pt x="0" y="0"/>
                </a:moveTo>
                <a:lnTo>
                  <a:pt x="549773" y="0"/>
                </a:lnTo>
                <a:lnTo>
                  <a:pt x="549773" y="552788"/>
                </a:lnTo>
                <a:lnTo>
                  <a:pt x="0" y="552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286838" y="4580037"/>
            <a:ext cx="549773" cy="552788"/>
          </a:xfrm>
          <a:custGeom>
            <a:avLst/>
            <a:gdLst/>
            <a:ahLst/>
            <a:cxnLst/>
            <a:rect l="l" t="t" r="r" b="b"/>
            <a:pathLst>
              <a:path w="549773" h="552788">
                <a:moveTo>
                  <a:pt x="0" y="0"/>
                </a:moveTo>
                <a:lnTo>
                  <a:pt x="549773" y="0"/>
                </a:lnTo>
                <a:lnTo>
                  <a:pt x="549773" y="552787"/>
                </a:lnTo>
                <a:lnTo>
                  <a:pt x="0" y="55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86838" y="5948208"/>
            <a:ext cx="549773" cy="552788"/>
          </a:xfrm>
          <a:custGeom>
            <a:avLst/>
            <a:gdLst/>
            <a:ahLst/>
            <a:cxnLst/>
            <a:rect l="l" t="t" r="r" b="b"/>
            <a:pathLst>
              <a:path w="549773" h="552788">
                <a:moveTo>
                  <a:pt x="0" y="0"/>
                </a:moveTo>
                <a:lnTo>
                  <a:pt x="549773" y="0"/>
                </a:lnTo>
                <a:lnTo>
                  <a:pt x="549773" y="552788"/>
                </a:lnTo>
                <a:lnTo>
                  <a:pt x="0" y="552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286838" y="7316380"/>
            <a:ext cx="549773" cy="552788"/>
          </a:xfrm>
          <a:custGeom>
            <a:avLst/>
            <a:gdLst/>
            <a:ahLst/>
            <a:cxnLst/>
            <a:rect l="l" t="t" r="r" b="b"/>
            <a:pathLst>
              <a:path w="549773" h="552788">
                <a:moveTo>
                  <a:pt x="0" y="0"/>
                </a:moveTo>
                <a:lnTo>
                  <a:pt x="549773" y="0"/>
                </a:lnTo>
                <a:lnTo>
                  <a:pt x="549773" y="552788"/>
                </a:lnTo>
                <a:lnTo>
                  <a:pt x="0" y="552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069516" y="3162037"/>
            <a:ext cx="8805651" cy="659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2356D"/>
                </a:solidFill>
                <a:latin typeface="Agrandir Bold"/>
                <a:ea typeface="Agrandir Bold"/>
                <a:cs typeface="Agrandir Bold"/>
                <a:sym typeface="Agrandir Bold"/>
              </a:rPr>
              <a:t>Collecte et Prétraitement de données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13090" y="4595525"/>
            <a:ext cx="5749093" cy="659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2356D"/>
                </a:solidFill>
                <a:latin typeface="Agrandir Bold"/>
                <a:ea typeface="Agrandir Bold"/>
                <a:cs typeface="Agrandir Bold"/>
                <a:sym typeface="Agrandir Bold"/>
              </a:rPr>
              <a:t>Normalisation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13090" y="5841865"/>
            <a:ext cx="5749093" cy="659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2356D"/>
                </a:solidFill>
                <a:latin typeface="Agrandir Bold"/>
                <a:ea typeface="Agrandir Bold"/>
                <a:cs typeface="Agrandir Bold"/>
                <a:sym typeface="Agrandir Bold"/>
              </a:rPr>
              <a:t>Clustering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13090" y="7182246"/>
            <a:ext cx="5749093" cy="659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2356D"/>
                </a:solidFill>
                <a:latin typeface="Agrandir Bold"/>
                <a:ea typeface="Agrandir Bold"/>
                <a:cs typeface="Agrandir Bold"/>
                <a:sym typeface="Agrandir Bold"/>
              </a:rPr>
              <a:t>Visualisation des Cluster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936343" y="3267801"/>
            <a:ext cx="6645914" cy="5175506"/>
          </a:xfrm>
          <a:custGeom>
            <a:avLst/>
            <a:gdLst/>
            <a:ahLst/>
            <a:cxnLst/>
            <a:rect l="l" t="t" r="r" b="b"/>
            <a:pathLst>
              <a:path w="6645914" h="5175506">
                <a:moveTo>
                  <a:pt x="0" y="0"/>
                </a:moveTo>
                <a:lnTo>
                  <a:pt x="6645914" y="0"/>
                </a:lnTo>
                <a:lnTo>
                  <a:pt x="6645914" y="5175506"/>
                </a:lnTo>
                <a:lnTo>
                  <a:pt x="0" y="5175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8000"/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850509" y="716818"/>
            <a:ext cx="458698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BFB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Methodoligie</a:t>
            </a:r>
          </a:p>
        </p:txBody>
      </p:sp>
      <p:sp>
        <p:nvSpPr>
          <p:cNvPr id="16" name="Freeform 16"/>
          <p:cNvSpPr/>
          <p:nvPr/>
        </p:nvSpPr>
        <p:spPr>
          <a:xfrm>
            <a:off x="6303972" y="8278672"/>
            <a:ext cx="621452" cy="624860"/>
          </a:xfrm>
          <a:custGeom>
            <a:avLst/>
            <a:gdLst/>
            <a:ahLst/>
            <a:cxnLst/>
            <a:rect l="l" t="t" r="r" b="b"/>
            <a:pathLst>
              <a:path w="621452" h="624860">
                <a:moveTo>
                  <a:pt x="0" y="0"/>
                </a:moveTo>
                <a:lnTo>
                  <a:pt x="621452" y="0"/>
                </a:lnTo>
                <a:lnTo>
                  <a:pt x="621452" y="624861"/>
                </a:lnTo>
                <a:lnTo>
                  <a:pt x="0" y="624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286838" y="9510285"/>
            <a:ext cx="638586" cy="642088"/>
          </a:xfrm>
          <a:custGeom>
            <a:avLst/>
            <a:gdLst/>
            <a:ahLst/>
            <a:cxnLst/>
            <a:rect l="l" t="t" r="r" b="b"/>
            <a:pathLst>
              <a:path w="638586" h="642088">
                <a:moveTo>
                  <a:pt x="0" y="0"/>
                </a:moveTo>
                <a:lnTo>
                  <a:pt x="638586" y="0"/>
                </a:lnTo>
                <a:lnTo>
                  <a:pt x="638586" y="642088"/>
                </a:lnTo>
                <a:lnTo>
                  <a:pt x="0" y="642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213090" y="8116747"/>
            <a:ext cx="5749093" cy="659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2356D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Profilage des clients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13090" y="9348360"/>
            <a:ext cx="9660173" cy="659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2356D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Interprétation et  Recommandation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-1062587" y="4976867"/>
            <a:ext cx="6645914" cy="5175506"/>
          </a:xfrm>
          <a:custGeom>
            <a:avLst/>
            <a:gdLst/>
            <a:ahLst/>
            <a:cxnLst/>
            <a:rect l="l" t="t" r="r" b="b"/>
            <a:pathLst>
              <a:path w="6645914" h="5175506">
                <a:moveTo>
                  <a:pt x="0" y="0"/>
                </a:moveTo>
                <a:lnTo>
                  <a:pt x="6645914" y="0"/>
                </a:lnTo>
                <a:lnTo>
                  <a:pt x="6645914" y="5175506"/>
                </a:lnTo>
                <a:lnTo>
                  <a:pt x="0" y="5175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8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06663" y="-5493771"/>
            <a:ext cx="7955520" cy="79555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961614" y="2598969"/>
            <a:ext cx="4351401" cy="8229600"/>
          </a:xfrm>
          <a:custGeom>
            <a:avLst/>
            <a:gdLst/>
            <a:ahLst/>
            <a:cxnLst/>
            <a:rect l="l" t="t" r="r" b="b"/>
            <a:pathLst>
              <a:path w="4351401" h="8229600">
                <a:moveTo>
                  <a:pt x="0" y="0"/>
                </a:moveTo>
                <a:lnTo>
                  <a:pt x="4351401" y="0"/>
                </a:lnTo>
                <a:lnTo>
                  <a:pt x="43514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42287" y="1880250"/>
            <a:ext cx="2096344" cy="20963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83000"/>
                  </a:srgbClr>
                </a:gs>
                <a:gs pos="50000">
                  <a:srgbClr val="193F61">
                    <a:alpha val="83000"/>
                  </a:srgbClr>
                </a:gs>
                <a:gs pos="100000">
                  <a:srgbClr val="193F61">
                    <a:alpha val="10375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83000"/>
                    </a:srgbClr>
                  </a:gs>
                  <a:gs pos="50000">
                    <a:srgbClr val="468BCA">
                      <a:alpha val="5395"/>
                    </a:srgbClr>
                  </a:gs>
                  <a:gs pos="100000">
                    <a:srgbClr val="193F61">
                      <a:alpha val="10375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575399" y="1456704"/>
            <a:ext cx="4351401" cy="8229600"/>
          </a:xfrm>
          <a:custGeom>
            <a:avLst/>
            <a:gdLst/>
            <a:ahLst/>
            <a:cxnLst/>
            <a:rect l="l" t="t" r="r" b="b"/>
            <a:pathLst>
              <a:path w="4351401" h="8229600">
                <a:moveTo>
                  <a:pt x="0" y="0"/>
                </a:moveTo>
                <a:lnTo>
                  <a:pt x="4351401" y="0"/>
                </a:lnTo>
                <a:lnTo>
                  <a:pt x="43514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4527228" y="1413577"/>
            <a:ext cx="2096344" cy="209634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83000"/>
                  </a:srgbClr>
                </a:gs>
                <a:gs pos="50000">
                  <a:srgbClr val="193F61">
                    <a:alpha val="83000"/>
                  </a:srgbClr>
                </a:gs>
                <a:gs pos="100000">
                  <a:srgbClr val="193F61">
                    <a:alpha val="10375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83000"/>
                    </a:srgbClr>
                  </a:gs>
                  <a:gs pos="50000">
                    <a:srgbClr val="468BCA">
                      <a:alpha val="5395"/>
                    </a:srgbClr>
                  </a:gs>
                  <a:gs pos="100000">
                    <a:srgbClr val="193F61">
                      <a:alpha val="10375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26187" y="2415395"/>
            <a:ext cx="1063600" cy="1094525"/>
          </a:xfrm>
          <a:custGeom>
            <a:avLst/>
            <a:gdLst/>
            <a:ahLst/>
            <a:cxnLst/>
            <a:rect l="l" t="t" r="r" b="b"/>
            <a:pathLst>
              <a:path w="1063600" h="1094525">
                <a:moveTo>
                  <a:pt x="0" y="0"/>
                </a:moveTo>
                <a:lnTo>
                  <a:pt x="1063600" y="0"/>
                </a:lnTo>
                <a:lnTo>
                  <a:pt x="1063600" y="1094526"/>
                </a:lnTo>
                <a:lnTo>
                  <a:pt x="0" y="1094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133883" y="1880250"/>
            <a:ext cx="1063600" cy="1094525"/>
          </a:xfrm>
          <a:custGeom>
            <a:avLst/>
            <a:gdLst/>
            <a:ahLst/>
            <a:cxnLst/>
            <a:rect l="l" t="t" r="r" b="b"/>
            <a:pathLst>
              <a:path w="1063600" h="1094525">
                <a:moveTo>
                  <a:pt x="0" y="0"/>
                </a:moveTo>
                <a:lnTo>
                  <a:pt x="1063600" y="0"/>
                </a:lnTo>
                <a:lnTo>
                  <a:pt x="1063600" y="1094525"/>
                </a:lnTo>
                <a:lnTo>
                  <a:pt x="0" y="1094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658743" y="4702507"/>
            <a:ext cx="697051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1A3F6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Etat Atuel ?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06663" y="-5493771"/>
            <a:ext cx="7955520" cy="79555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9778" y="6614488"/>
            <a:ext cx="3367113" cy="336711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83000"/>
                  </a:srgbClr>
                </a:gs>
                <a:gs pos="50000">
                  <a:srgbClr val="193F61">
                    <a:alpha val="83000"/>
                  </a:srgbClr>
                </a:gs>
                <a:gs pos="100000">
                  <a:srgbClr val="193F61">
                    <a:alpha val="10375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83000"/>
                    </a:srgbClr>
                  </a:gs>
                  <a:gs pos="50000">
                    <a:srgbClr val="468BCA">
                      <a:alpha val="5395"/>
                    </a:srgbClr>
                  </a:gs>
                  <a:gs pos="100000">
                    <a:srgbClr val="193F61">
                      <a:alpha val="10375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111774" y="4380533"/>
            <a:ext cx="549773" cy="552788"/>
          </a:xfrm>
          <a:custGeom>
            <a:avLst/>
            <a:gdLst/>
            <a:ahLst/>
            <a:cxnLst/>
            <a:rect l="l" t="t" r="r" b="b"/>
            <a:pathLst>
              <a:path w="549773" h="552788">
                <a:moveTo>
                  <a:pt x="0" y="0"/>
                </a:moveTo>
                <a:lnTo>
                  <a:pt x="549773" y="0"/>
                </a:lnTo>
                <a:lnTo>
                  <a:pt x="549773" y="552787"/>
                </a:lnTo>
                <a:lnTo>
                  <a:pt x="0" y="55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59856" y="556753"/>
            <a:ext cx="3897034" cy="5403167"/>
          </a:xfrm>
          <a:custGeom>
            <a:avLst/>
            <a:gdLst/>
            <a:ahLst/>
            <a:cxnLst/>
            <a:rect l="l" t="t" r="r" b="b"/>
            <a:pathLst>
              <a:path w="3897034" h="5403167">
                <a:moveTo>
                  <a:pt x="0" y="0"/>
                </a:moveTo>
                <a:lnTo>
                  <a:pt x="3897034" y="0"/>
                </a:lnTo>
                <a:lnTo>
                  <a:pt x="3897034" y="5403167"/>
                </a:lnTo>
                <a:lnTo>
                  <a:pt x="0" y="54031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308330" y="7265771"/>
            <a:ext cx="3158460" cy="2715830"/>
          </a:xfrm>
          <a:custGeom>
            <a:avLst/>
            <a:gdLst/>
            <a:ahLst/>
            <a:cxnLst/>
            <a:rect l="l" t="t" r="r" b="b"/>
            <a:pathLst>
              <a:path w="3158460" h="2715830">
                <a:moveTo>
                  <a:pt x="0" y="0"/>
                </a:moveTo>
                <a:lnTo>
                  <a:pt x="3158460" y="0"/>
                </a:lnTo>
                <a:lnTo>
                  <a:pt x="3158460" y="2715830"/>
                </a:lnTo>
                <a:lnTo>
                  <a:pt x="0" y="2715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" t="-12635" b="-624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166240" y="537527"/>
            <a:ext cx="795552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Perspectives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019548" y="4276364"/>
            <a:ext cx="3367113" cy="336711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83000"/>
                  </a:srgbClr>
                </a:gs>
                <a:gs pos="50000">
                  <a:srgbClr val="193F61">
                    <a:alpha val="83000"/>
                  </a:srgbClr>
                </a:gs>
                <a:gs pos="100000">
                  <a:srgbClr val="193F61">
                    <a:alpha val="10375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83000"/>
                    </a:srgbClr>
                  </a:gs>
                  <a:gs pos="50000">
                    <a:srgbClr val="468BCA">
                      <a:alpha val="5395"/>
                    </a:srgbClr>
                  </a:gs>
                  <a:gs pos="100000">
                    <a:srgbClr val="193F61">
                      <a:alpha val="10375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866338" y="4256708"/>
            <a:ext cx="7421662" cy="2228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C2756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6399" b="1">
                <a:solidFill>
                  <a:srgbClr val="0C275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nterprétation et Recoomandation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965" r="-5047" b="-20574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464660">
            <a:off x="5713247" y="-3853599"/>
            <a:ext cx="16492356" cy="164923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33333">
                    <a:srgbClr val="468BCA">
                      <a:alpha val="100000"/>
                    </a:srgbClr>
                  </a:gs>
                  <a:gs pos="66667">
                    <a:srgbClr val="193F61">
                      <a:alpha val="12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9109385">
            <a:off x="7760793" y="-109230"/>
            <a:ext cx="10505459" cy="1050545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1000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846858" y="4583078"/>
            <a:ext cx="7412442" cy="160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85"/>
              </a:lnSpc>
            </a:pPr>
            <a:r>
              <a:rPr lang="en-US" sz="1183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Office PowerPoint</Application>
  <PresentationFormat>Personnalisé</PresentationFormat>
  <Paragraphs>34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6" baseType="lpstr">
      <vt:lpstr>Arial</vt:lpstr>
      <vt:lpstr>Agrandir Bold</vt:lpstr>
      <vt:lpstr>Open Sans Bold</vt:lpstr>
      <vt:lpstr>Agrandir</vt:lpstr>
      <vt:lpstr>Anton</vt:lpstr>
      <vt:lpstr>Calibri</vt:lpstr>
      <vt:lpstr>Open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5 :RCC </dc:title>
  <cp:lastModifiedBy>KHADY KANE</cp:lastModifiedBy>
  <cp:revision>1</cp:revision>
  <dcterms:created xsi:type="dcterms:W3CDTF">2006-08-16T00:00:00Z</dcterms:created>
  <dcterms:modified xsi:type="dcterms:W3CDTF">2025-10-08T12:23:27Z</dcterms:modified>
  <dc:identifier>DAG1Jum8MnU</dc:identifier>
</cp:coreProperties>
</file>